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Világos stílus 1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0049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9684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153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5027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885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5538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9081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931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8639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562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5441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921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CE3C5560-7A9C-489F-9148-18C5E1D0F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CC50C222-88B6-464D-B50C-507E40609F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8043" y="590062"/>
            <a:ext cx="5309140" cy="2838938"/>
          </a:xfrm>
        </p:spPr>
        <p:txBody>
          <a:bodyPr>
            <a:normAutofit/>
          </a:bodyPr>
          <a:lstStyle/>
          <a:p>
            <a:r>
              <a:rPr lang="hu-HU" sz="5400" dirty="0">
                <a:solidFill>
                  <a:schemeClr val="bg1"/>
                </a:solidFill>
              </a:rPr>
              <a:t>Kémia versenyek</a:t>
            </a:r>
            <a:br>
              <a:rPr lang="hu-HU" sz="5400" dirty="0">
                <a:solidFill>
                  <a:schemeClr val="bg1"/>
                </a:solidFill>
              </a:rPr>
            </a:br>
            <a:r>
              <a:rPr lang="hu-HU" sz="5400" dirty="0">
                <a:solidFill>
                  <a:schemeClr val="bg1"/>
                </a:solidFill>
              </a:rPr>
              <a:t>Eredményei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FA5639BC-471D-47B5-8F9B-A1743C6A6C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8044" y="3739764"/>
            <a:ext cx="4517954" cy="1198120"/>
          </a:xfrm>
        </p:spPr>
        <p:txBody>
          <a:bodyPr>
            <a:normAutofit/>
          </a:bodyPr>
          <a:lstStyle/>
          <a:p>
            <a:r>
              <a:rPr lang="hu-HU" sz="2000" dirty="0">
                <a:solidFill>
                  <a:schemeClr val="bg1"/>
                </a:solidFill>
              </a:rPr>
              <a:t>Felkészítő tanár: Horváth Józsefné</a:t>
            </a:r>
          </a:p>
          <a:p>
            <a:r>
              <a:rPr lang="hu-HU" sz="2000" dirty="0">
                <a:solidFill>
                  <a:schemeClr val="bg1"/>
                </a:solidFill>
              </a:rPr>
              <a:t>„Kiskossuth” 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Kép 4">
            <a:extLst>
              <a:ext uri="{FF2B5EF4-FFF2-40B4-BE49-F238E27FC236}">
                <a16:creationId xmlns:a16="http://schemas.microsoft.com/office/drawing/2014/main" id="{CB4B58BF-2D88-4C95-A0FF-17CC67B23B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9210" r="165"/>
          <a:stretch/>
        </p:blipFill>
        <p:spPr>
          <a:xfrm>
            <a:off x="7699437" y="2364538"/>
            <a:ext cx="3948572" cy="3948572"/>
          </a:xfrm>
          <a:prstGeom prst="rect">
            <a:avLst/>
          </a:prstGeom>
        </p:spPr>
      </p:pic>
      <p:sp>
        <p:nvSpPr>
          <p:cNvPr id="28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20768" y="2295928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29518" y="2756007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58003" y="6344837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chemeClr val="bg1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15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2" name="Straight Connector 69">
            <a:extLst>
              <a:ext uri="{FF2B5EF4-FFF2-40B4-BE49-F238E27FC236}">
                <a16:creationId xmlns:a16="http://schemas.microsoft.com/office/drawing/2014/main" id="{D1B787A8-0D67-4B7E-9B48-86BD906AB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71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A3120694-D454-4081-8450-DB6655AB4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158" y="1377146"/>
            <a:ext cx="4885181" cy="3626217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fontAlgn="base">
              <a:spcAft>
                <a:spcPct val="0"/>
              </a:spcAft>
              <a:buClrTx/>
              <a:buSzTx/>
              <a:tabLst/>
            </a:pPr>
            <a:r>
              <a:rPr kumimoji="0" lang="hu-HU" altLang="hu-HU" sz="3100" b="1" i="0" u="none" strike="noStrike" kern="1200" cap="all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Curie Kémia Emlékverseny </a:t>
            </a:r>
            <a:br>
              <a:rPr kumimoji="0" lang="hu-HU" altLang="hu-HU" sz="3100" b="1" i="0" u="none" strike="noStrike" kern="1200" cap="all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</a:br>
            <a:r>
              <a:rPr kumimoji="0" lang="en-US" altLang="hu-HU" sz="3100" b="1" i="0" u="none" strike="noStrike" kern="1200" cap="all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Debreceni</a:t>
            </a:r>
            <a:r>
              <a:rPr kumimoji="0" lang="en-US" altLang="hu-HU" sz="3100" b="1" i="0" u="none" strike="noStrike" kern="1200" cap="all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hu-HU" sz="3100" b="1" i="0" u="none" strike="noStrike" kern="1200" cap="all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területi</a:t>
            </a:r>
            <a:r>
              <a:rPr kumimoji="0" lang="en-US" altLang="hu-HU" sz="3100" b="1" i="0" u="none" strike="noStrike" kern="1200" cap="all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hu-HU" sz="3100" b="1" i="0" u="none" strike="noStrike" kern="1200" cap="all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forduló</a:t>
            </a:r>
            <a:br>
              <a:rPr kumimoji="0" lang="hu-HU" altLang="hu-HU" sz="3100" b="1" i="0" u="none" strike="noStrike" kern="1200" cap="all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</a:br>
            <a:r>
              <a:rPr kumimoji="0" lang="en-US" altLang="hu-HU" sz="3100" b="1" i="0" u="none" strike="noStrike" kern="1200" cap="all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7. ÉVFOLYAM</a:t>
            </a:r>
            <a:br>
              <a:rPr kumimoji="0" lang="en-US" altLang="hu-HU" sz="4500" b="1" i="0" u="none" strike="noStrike" kern="1200" cap="all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</a:br>
            <a:endParaRPr kumimoji="0" lang="en-US" altLang="hu-HU" sz="4500" b="1" i="0" u="none" strike="noStrike" kern="1200" cap="all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84" name="Graphic 17">
            <a:extLst>
              <a:ext uri="{FF2B5EF4-FFF2-40B4-BE49-F238E27FC236}">
                <a16:creationId xmlns:a16="http://schemas.microsoft.com/office/drawing/2014/main" id="{B71758F4-3F46-45DA-8AC5-4E508DA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57738" y="814999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5" name="Graphic 15">
            <a:extLst>
              <a:ext uri="{FF2B5EF4-FFF2-40B4-BE49-F238E27FC236}">
                <a16:creationId xmlns:a16="http://schemas.microsoft.com/office/drawing/2014/main" id="{8550FED7-7C32-42BB-98DB-30272A633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16518" y="1044294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6" name="Graphic 21">
            <a:extLst>
              <a:ext uri="{FF2B5EF4-FFF2-40B4-BE49-F238E27FC236}">
                <a16:creationId xmlns:a16="http://schemas.microsoft.com/office/drawing/2014/main" id="{8D61482F-F3C5-4D66-8C5D-C6BBE3E127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42198" y="1268720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87" name="Straight Connector 79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9322" y="6274341"/>
            <a:ext cx="11353800" cy="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0A468B8C-3789-485A-9C9C-EE72CF49C0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5235244"/>
              </p:ext>
            </p:extLst>
          </p:nvPr>
        </p:nvGraphicFramePr>
        <p:xfrm>
          <a:off x="5678345" y="182882"/>
          <a:ext cx="6292338" cy="6108490"/>
        </p:xfrm>
        <a:graphic>
          <a:graphicData uri="http://schemas.openxmlformats.org/drawingml/2006/table">
            <a:tbl>
              <a:tblPr firstRow="1" firstCol="1" bandRow="1">
                <a:solidFill>
                  <a:srgbClr val="F2F2F2">
                    <a:alpha val="45098"/>
                  </a:srgbClr>
                </a:solidFill>
                <a:tableStyleId>{5C22544A-7EE6-4342-B048-85BDC9FD1C3A}</a:tableStyleId>
              </a:tblPr>
              <a:tblGrid>
                <a:gridCol w="3195311">
                  <a:extLst>
                    <a:ext uri="{9D8B030D-6E8A-4147-A177-3AD203B41FA5}">
                      <a16:colId xmlns:a16="http://schemas.microsoft.com/office/drawing/2014/main" val="166422718"/>
                    </a:ext>
                  </a:extLst>
                </a:gridCol>
                <a:gridCol w="850789">
                  <a:extLst>
                    <a:ext uri="{9D8B030D-6E8A-4147-A177-3AD203B41FA5}">
                      <a16:colId xmlns:a16="http://schemas.microsoft.com/office/drawing/2014/main" val="1967055547"/>
                    </a:ext>
                  </a:extLst>
                </a:gridCol>
                <a:gridCol w="2246238">
                  <a:extLst>
                    <a:ext uri="{9D8B030D-6E8A-4147-A177-3AD203B41FA5}">
                      <a16:colId xmlns:a16="http://schemas.microsoft.com/office/drawing/2014/main" val="783268181"/>
                    </a:ext>
                  </a:extLst>
                </a:gridCol>
              </a:tblGrid>
              <a:tr h="4882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b="0" cap="none" spc="0" dirty="0">
                          <a:solidFill>
                            <a:schemeClr val="bg1"/>
                          </a:solidFill>
                          <a:effectLst/>
                        </a:rPr>
                        <a:t>Név</a:t>
                      </a:r>
                      <a:endParaRPr lang="hu-HU" sz="2000" b="0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48" marR="19048" marT="5055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2000" b="0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48" marR="19048" marT="5055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b="0" cap="none" spc="0" dirty="0">
                          <a:solidFill>
                            <a:schemeClr val="bg1"/>
                          </a:solidFill>
                          <a:effectLst/>
                        </a:rPr>
                        <a:t>Helyezés</a:t>
                      </a:r>
                      <a:endParaRPr lang="hu-HU" sz="2000" b="0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48" marR="19048" marT="5055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985771"/>
                  </a:ext>
                </a:extLst>
              </a:tr>
              <a:tr h="4593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b="1" cap="none" spc="0" dirty="0">
                          <a:solidFill>
                            <a:schemeClr val="tx1"/>
                          </a:solidFill>
                          <a:effectLst/>
                        </a:rPr>
                        <a:t>Oláh Viktória</a:t>
                      </a: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cap="none" spc="0" dirty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endParaRPr lang="hu-HU" sz="2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882184"/>
                  </a:ext>
                </a:extLst>
              </a:tr>
              <a:tr h="4593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Mányi</a:t>
                      </a:r>
                      <a:r>
                        <a:rPr lang="hu-HU" sz="2000" b="1" cap="none" spc="0" dirty="0">
                          <a:solidFill>
                            <a:schemeClr val="tx1"/>
                          </a:solidFill>
                          <a:effectLst/>
                        </a:rPr>
                        <a:t> Zsófia</a:t>
                      </a: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cap="none" spc="0" dirty="0">
                          <a:solidFill>
                            <a:schemeClr val="tx1"/>
                          </a:solidFill>
                          <a:effectLst/>
                        </a:rPr>
                        <a:t>2.</a:t>
                      </a:r>
                      <a:endParaRPr lang="hu-HU" sz="2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538385"/>
                  </a:ext>
                </a:extLst>
              </a:tr>
              <a:tr h="3453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b="1" cap="none" spc="0" dirty="0">
                          <a:solidFill>
                            <a:schemeClr val="tx1"/>
                          </a:solidFill>
                          <a:effectLst/>
                        </a:rPr>
                        <a:t>Nagy Lili Boglárka</a:t>
                      </a: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cap="none" spc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hu-HU" sz="2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412320"/>
                  </a:ext>
                </a:extLst>
              </a:tr>
              <a:tr h="4593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b="1" cap="none" spc="0" dirty="0">
                          <a:solidFill>
                            <a:schemeClr val="tx1"/>
                          </a:solidFill>
                          <a:effectLst/>
                        </a:rPr>
                        <a:t>Ádám Szilvia</a:t>
                      </a: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cap="none" spc="0" dirty="0">
                          <a:solidFill>
                            <a:schemeClr val="tx1"/>
                          </a:solidFill>
                          <a:effectLst/>
                        </a:rPr>
                        <a:t>4.</a:t>
                      </a:r>
                      <a:endParaRPr lang="hu-HU" sz="2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846440"/>
                  </a:ext>
                </a:extLst>
              </a:tr>
              <a:tr h="4593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b="1" cap="none" spc="0" dirty="0">
                          <a:solidFill>
                            <a:schemeClr val="tx1"/>
                          </a:solidFill>
                          <a:effectLst/>
                        </a:rPr>
                        <a:t>Miskolczi Anna</a:t>
                      </a: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cap="none" spc="0" dirty="0">
                          <a:solidFill>
                            <a:schemeClr val="tx1"/>
                          </a:solidFill>
                          <a:effectLst/>
                        </a:rPr>
                        <a:t>5.</a:t>
                      </a:r>
                      <a:endParaRPr lang="hu-HU" sz="2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074711"/>
                  </a:ext>
                </a:extLst>
              </a:tr>
              <a:tr h="4593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Petrikó</a:t>
                      </a:r>
                      <a:r>
                        <a:rPr lang="hu-HU" sz="2000" b="1" cap="none" spc="0" dirty="0">
                          <a:solidFill>
                            <a:schemeClr val="tx1"/>
                          </a:solidFill>
                          <a:effectLst/>
                        </a:rPr>
                        <a:t> Patrícia</a:t>
                      </a: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cap="none" spc="0" dirty="0">
                          <a:solidFill>
                            <a:schemeClr val="tx1"/>
                          </a:solidFill>
                          <a:effectLst/>
                        </a:rPr>
                        <a:t>5.</a:t>
                      </a:r>
                      <a:endParaRPr lang="hu-HU" sz="2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967413"/>
                  </a:ext>
                </a:extLst>
              </a:tr>
              <a:tr h="4593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b="1" cap="none" spc="0" dirty="0">
                          <a:solidFill>
                            <a:schemeClr val="tx1"/>
                          </a:solidFill>
                          <a:effectLst/>
                        </a:rPr>
                        <a:t>Győri Lili Panna</a:t>
                      </a: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cap="none" spc="0" dirty="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endParaRPr lang="hu-HU" sz="2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904294"/>
                  </a:ext>
                </a:extLst>
              </a:tr>
              <a:tr h="4593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b="1" cap="none" spc="0" dirty="0">
                          <a:solidFill>
                            <a:schemeClr val="tx1"/>
                          </a:solidFill>
                          <a:effectLst/>
                        </a:rPr>
                        <a:t>Szilágyi Anna Zsófia</a:t>
                      </a: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cap="none" spc="0" dirty="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endParaRPr lang="hu-HU" sz="2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354341"/>
                  </a:ext>
                </a:extLst>
              </a:tr>
              <a:tr h="4593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b="1" cap="none" spc="0" dirty="0">
                          <a:solidFill>
                            <a:schemeClr val="tx1"/>
                          </a:solidFill>
                          <a:effectLst/>
                        </a:rPr>
                        <a:t>Nagy Natália Mária</a:t>
                      </a: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cap="none" spc="0" dirty="0">
                          <a:solidFill>
                            <a:schemeClr val="tx1"/>
                          </a:solidFill>
                          <a:effectLst/>
                        </a:rPr>
                        <a:t>7.</a:t>
                      </a:r>
                      <a:endParaRPr lang="hu-HU" sz="2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933989"/>
                  </a:ext>
                </a:extLst>
              </a:tr>
              <a:tr h="7471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b="1" cap="none" spc="0" dirty="0">
                          <a:solidFill>
                            <a:schemeClr val="tx1"/>
                          </a:solidFill>
                          <a:effectLst/>
                        </a:rPr>
                        <a:t>Széll Dániel Huba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20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cap="none" spc="0" dirty="0">
                          <a:solidFill>
                            <a:schemeClr val="tx1"/>
                          </a:solidFill>
                          <a:effectLst/>
                        </a:rPr>
                        <a:t>8.</a:t>
                      </a:r>
                      <a:endParaRPr lang="hu-HU" sz="2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449346"/>
                  </a:ext>
                </a:extLst>
              </a:tr>
              <a:tr h="7471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Linzenbold</a:t>
                      </a:r>
                      <a:r>
                        <a:rPr lang="hu-HU" sz="2000" b="1" cap="none" spc="0" dirty="0">
                          <a:solidFill>
                            <a:schemeClr val="tx1"/>
                          </a:solidFill>
                          <a:effectLst/>
                        </a:rPr>
                        <a:t> Zselyke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20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cap="none" spc="0" dirty="0">
                          <a:solidFill>
                            <a:schemeClr val="tx1"/>
                          </a:solidFill>
                          <a:effectLst/>
                        </a:rPr>
                        <a:t>9.</a:t>
                      </a:r>
                      <a:endParaRPr lang="hu-HU" sz="2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48" marR="19048" marT="50554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783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5837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6AC3602-3348-4F31-9E43-076B03514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626D4C0D-B386-4B4B-8123-B492CDB71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804918" cy="1325563"/>
          </a:xfrm>
        </p:spPr>
        <p:txBody>
          <a:bodyPr>
            <a:noAutofit/>
          </a:bodyPr>
          <a:lstStyle/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CURIE KÉMIA EMLÉKVERSENY</a:t>
            </a:r>
            <a:br>
              <a:rPr kumimoji="0" lang="hu-HU" altLang="hu-HU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hu-HU" altLang="hu-HU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DEBRECENI TERÜLETI FORDULÓ</a:t>
            </a:r>
            <a:br>
              <a:rPr kumimoji="0" lang="hu-HU" altLang="hu-HU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hu-HU" altLang="hu-HU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ÉVFOLYAM</a:t>
            </a:r>
            <a:endParaRPr kumimoji="0" lang="hu-HU" altLang="hu-HU" sz="3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4169334-264D-4176-8BDE-037249A61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Graphic 11">
            <a:extLst>
              <a:ext uri="{FF2B5EF4-FFF2-40B4-BE49-F238E27FC236}">
                <a16:creationId xmlns:a16="http://schemas.microsoft.com/office/drawing/2014/main" id="{394094B0-A6C9-44BE-9042-66EF0612F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03882" y="591829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64C2CA96-0B16-4AA7-B340-33044D238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62662" y="821124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Graphic 12">
            <a:extLst>
              <a:ext uri="{FF2B5EF4-FFF2-40B4-BE49-F238E27FC236}">
                <a16:creationId xmlns:a16="http://schemas.microsoft.com/office/drawing/2014/main" id="{1D50D7A8-F1D5-4306-8A9B-DD7A73EB8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88342" y="1336268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8CAC536B-0B61-406D-9ECC-AD5BCF6DE5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9691345"/>
              </p:ext>
            </p:extLst>
          </p:nvPr>
        </p:nvGraphicFramePr>
        <p:xfrm>
          <a:off x="1280160" y="1825625"/>
          <a:ext cx="9844490" cy="4487292"/>
        </p:xfrm>
        <a:graphic>
          <a:graphicData uri="http://schemas.openxmlformats.org/drawingml/2006/table">
            <a:tbl>
              <a:tblPr firstRow="1" firstCol="1" bandRow="1"/>
              <a:tblGrid>
                <a:gridCol w="7225637">
                  <a:extLst>
                    <a:ext uri="{9D8B030D-6E8A-4147-A177-3AD203B41FA5}">
                      <a16:colId xmlns:a16="http://schemas.microsoft.com/office/drawing/2014/main" val="1474078715"/>
                    </a:ext>
                  </a:extLst>
                </a:gridCol>
                <a:gridCol w="2618853">
                  <a:extLst>
                    <a:ext uri="{9D8B030D-6E8A-4147-A177-3AD203B41FA5}">
                      <a16:colId xmlns:a16="http://schemas.microsoft.com/office/drawing/2014/main" val="2701448294"/>
                    </a:ext>
                  </a:extLst>
                </a:gridCol>
              </a:tblGrid>
              <a:tr h="886553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u-HU" sz="2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Név</a:t>
                      </a:r>
                      <a:endParaRPr lang="hu-HU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618" marR="100618" marT="139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u-HU" sz="2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Helyezés</a:t>
                      </a:r>
                      <a:endParaRPr lang="hu-HU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618" marR="100618" marT="139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760200"/>
                  </a:ext>
                </a:extLst>
              </a:tr>
              <a:tr h="886553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u-HU" sz="2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Molnár Jázmin</a:t>
                      </a:r>
                      <a:endParaRPr lang="hu-HU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618" marR="100618" marT="139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u-HU" sz="2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hu-HU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618" marR="100618" marT="139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7466466"/>
                  </a:ext>
                </a:extLst>
              </a:tr>
              <a:tr h="40256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u-HU" sz="2800" b="0" i="0" u="none" strike="noStrike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Lorencz</a:t>
                      </a:r>
                      <a:r>
                        <a:rPr lang="hu-HU" sz="2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Hanna</a:t>
                      </a:r>
                      <a:endParaRPr lang="hu-HU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618" marR="100618" marT="139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u-HU" sz="2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endParaRPr lang="hu-HU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618" marR="100618" marT="139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9952512"/>
                  </a:ext>
                </a:extLst>
              </a:tr>
              <a:tr h="40256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u-HU" sz="2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Sass Barnabás</a:t>
                      </a:r>
                      <a:endParaRPr lang="hu-HU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618" marR="100618" marT="139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u-HU" sz="2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  <a:endParaRPr lang="hu-HU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618" marR="100618" marT="139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176441"/>
                  </a:ext>
                </a:extLst>
              </a:tr>
              <a:tr h="886553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u-HU" sz="2800" b="0" i="0" u="none" strike="noStrike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Kacsurják</a:t>
                      </a:r>
                      <a:r>
                        <a:rPr lang="hu-HU" sz="2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Gréta</a:t>
                      </a:r>
                    </a:p>
                  </a:txBody>
                  <a:tcPr marL="100618" marR="100618" marT="139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u-HU" sz="2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  <a:endParaRPr lang="hu-HU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618" marR="100618" marT="139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012149"/>
                  </a:ext>
                </a:extLst>
              </a:tr>
              <a:tr h="886553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u-HU" sz="2800" b="0" i="0" u="none" strike="noStrike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Dedinszky</a:t>
                      </a:r>
                      <a:r>
                        <a:rPr lang="hu-HU" sz="2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Lili</a:t>
                      </a:r>
                    </a:p>
                  </a:txBody>
                  <a:tcPr marL="100618" marR="100618" marT="139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u-HU" sz="2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endParaRPr lang="hu-HU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618" marR="100618" marT="139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7068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4892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3AD42E3-79E4-4643-88A3-CD82ABADF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kumimoji="0" lang="hu-HU" altLang="hu-HU" sz="4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hu-HU" altLang="hu-HU" sz="4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kumimoji="0" lang="hu-HU" altLang="hu-HU" sz="36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CURIE KÉMIA EMLÉKVERSENY</a:t>
            </a:r>
            <a:br>
              <a:rPr kumimoji="0" lang="hu-HU" altLang="hu-HU" sz="36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hu-HU" altLang="hu-HU" sz="36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Curie ORSZÁGOS DÖNTŐ</a:t>
            </a:r>
            <a:br>
              <a:rPr kumimoji="0" lang="hu-HU" altLang="hu-HU" sz="4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hu-HU" altLang="hu-HU" sz="4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DEBRECENI TERÜLETI FORDULÓ</a:t>
            </a:r>
            <a:br>
              <a:rPr kumimoji="0" lang="hu-HU" altLang="hu-HU" sz="4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hu-HU" altLang="hu-HU" sz="4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ÉVFOLYAMETI FORDULÓ</a:t>
            </a:r>
            <a:br>
              <a:rPr kumimoji="0" lang="hu-HU" altLang="hu-HU" sz="4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hu-HU" altLang="hu-HU" sz="4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ÉVFOLYAM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4D194C6-1B48-4600-B05E-93B3EB4DF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ctr" rtl="0" eaLnBrk="1" fontAlgn="t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hu-HU" sz="1800" b="1" i="0" u="none" strike="noStrike" kern="1200" dirty="0">
                <a:solidFill>
                  <a:srgbClr val="FFFFFF"/>
                </a:solidFill>
                <a:effectLst/>
                <a:latin typeface="Gill Sans Nova" panose="020B0602020104020203" pitchFamily="34" charset="0"/>
              </a:rPr>
              <a:t> </a:t>
            </a:r>
            <a:endParaRPr lang="hu-HU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ctr" rtl="0" eaLnBrk="1" fontAlgn="t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hu-HU" sz="1800" b="1" i="0" u="none" strike="noStrike" kern="1200" dirty="0">
                <a:solidFill>
                  <a:srgbClr val="FFFFFF"/>
                </a:solidFill>
                <a:effectLst/>
                <a:latin typeface="Gill Sans Nova" panose="020B0602020104020203" pitchFamily="34" charset="0"/>
              </a:rPr>
              <a:t>8. ÉVFOLYAM</a:t>
            </a:r>
            <a:endParaRPr lang="hu-HU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ctr" rtl="0" eaLnBrk="1" fontAlgn="t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hu-HU" sz="1800" b="1" i="0" u="none" strike="noStrike" kern="1200" dirty="0">
                <a:solidFill>
                  <a:srgbClr val="FFFFFF"/>
                </a:solidFill>
                <a:effectLst/>
                <a:latin typeface="Gill Sans Nova" panose="020B0602020104020203" pitchFamily="34" charset="0"/>
              </a:rPr>
              <a:t> </a:t>
            </a:r>
            <a:endParaRPr lang="hu-HU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ctr" rtl="0" eaLnBrk="1" fontAlgn="t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hu-HU" sz="1800" b="1" i="0" u="none" strike="noStrike" kern="1200" dirty="0">
                <a:solidFill>
                  <a:srgbClr val="FFFFFF"/>
                </a:solidFill>
                <a:effectLst/>
                <a:latin typeface="Gill Sans Nova" panose="020B0602020104020203" pitchFamily="34" charset="0"/>
              </a:rPr>
              <a:t>1.</a:t>
            </a:r>
            <a:endParaRPr lang="hu-HU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hu-HU" dirty="0"/>
          </a:p>
        </p:txBody>
      </p:sp>
      <p:graphicFrame>
        <p:nvGraphicFramePr>
          <p:cNvPr id="4" name="Táblázat 3">
            <a:extLst>
              <a:ext uri="{FF2B5EF4-FFF2-40B4-BE49-F238E27FC236}">
                <a16:creationId xmlns:a16="http://schemas.microsoft.com/office/drawing/2014/main" id="{CD4BB066-692E-4E85-AF79-F6C8AE8D16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448062"/>
              </p:ext>
            </p:extLst>
          </p:nvPr>
        </p:nvGraphicFramePr>
        <p:xfrm>
          <a:off x="2600076" y="3108960"/>
          <a:ext cx="8619214" cy="12414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9277">
                  <a:extLst>
                    <a:ext uri="{9D8B030D-6E8A-4147-A177-3AD203B41FA5}">
                      <a16:colId xmlns:a16="http://schemas.microsoft.com/office/drawing/2014/main" val="2606437498"/>
                    </a:ext>
                  </a:extLst>
                </a:gridCol>
                <a:gridCol w="6019937">
                  <a:extLst>
                    <a:ext uri="{9D8B030D-6E8A-4147-A177-3AD203B41FA5}">
                      <a16:colId xmlns:a16="http://schemas.microsoft.com/office/drawing/2014/main" val="2796042008"/>
                    </a:ext>
                  </a:extLst>
                </a:gridCol>
              </a:tblGrid>
              <a:tr h="24312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8. ÉVFOLYAM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 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0731416"/>
                  </a:ext>
                </a:extLst>
              </a:tr>
              <a:tr h="4997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 dirty="0">
                          <a:effectLst/>
                        </a:rPr>
                        <a:t>Molnár Jázmin </a:t>
                      </a:r>
                      <a:endParaRPr lang="hu-H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XIX.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7836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5398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0E2F254-7A85-467B-823C-406427ECD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base">
              <a:lnSpc>
                <a:spcPct val="107000"/>
              </a:lnSpc>
              <a:spcAft>
                <a:spcPts val="800"/>
              </a:spcAft>
            </a:pPr>
            <a:r>
              <a:rPr lang="hu-HU" sz="2000" b="1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XXXII. Hevesy György Kárpát-medencei Kémiaverseny 2020/21-as tanév</a:t>
            </a:r>
            <a:br>
              <a:rPr lang="hu-H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hu-H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u-H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Iskolai forduló eredménye</a:t>
            </a:r>
            <a:br>
              <a:rPr lang="hu-H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u-H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hu-H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Évfolyam</a:t>
            </a:r>
            <a:endParaRPr lang="hu-HU" sz="2000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8F8F7FF5-7027-43F1-B0EF-4A25C0C633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770919"/>
              </p:ext>
            </p:extLst>
          </p:nvPr>
        </p:nvGraphicFramePr>
        <p:xfrm>
          <a:off x="2353586" y="1932167"/>
          <a:ext cx="8221649" cy="46975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2078">
                  <a:extLst>
                    <a:ext uri="{9D8B030D-6E8A-4147-A177-3AD203B41FA5}">
                      <a16:colId xmlns:a16="http://schemas.microsoft.com/office/drawing/2014/main" val="2253120560"/>
                    </a:ext>
                  </a:extLst>
                </a:gridCol>
                <a:gridCol w="3317386">
                  <a:extLst>
                    <a:ext uri="{9D8B030D-6E8A-4147-A177-3AD203B41FA5}">
                      <a16:colId xmlns:a16="http://schemas.microsoft.com/office/drawing/2014/main" val="1124814960"/>
                    </a:ext>
                  </a:extLst>
                </a:gridCol>
                <a:gridCol w="1439187">
                  <a:extLst>
                    <a:ext uri="{9D8B030D-6E8A-4147-A177-3AD203B41FA5}">
                      <a16:colId xmlns:a16="http://schemas.microsoft.com/office/drawing/2014/main" val="675146585"/>
                    </a:ext>
                  </a:extLst>
                </a:gridCol>
                <a:gridCol w="2122998">
                  <a:extLst>
                    <a:ext uri="{9D8B030D-6E8A-4147-A177-3AD203B41FA5}">
                      <a16:colId xmlns:a16="http://schemas.microsoft.com/office/drawing/2014/main" val="2885726866"/>
                    </a:ext>
                  </a:extLst>
                </a:gridCol>
              </a:tblGrid>
              <a:tr h="9526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 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Név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280160" algn="ctr"/>
                          <a:tab pos="2060575" algn="l"/>
                        </a:tabLst>
                      </a:pPr>
                      <a:r>
                        <a:rPr lang="hu-HU" sz="2000" dirty="0">
                          <a:effectLst/>
                        </a:rPr>
                        <a:t>	Helyezés	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Megyei döntőbe jutott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extLst>
                  <a:ext uri="{0D108BD9-81ED-4DB2-BD59-A6C34878D82A}">
                    <a16:rowId xmlns:a16="http://schemas.microsoft.com/office/drawing/2014/main" val="3097653118"/>
                  </a:ext>
                </a:extLst>
              </a:tr>
              <a:tr h="4148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1.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 err="1">
                          <a:effectLst/>
                        </a:rPr>
                        <a:t>Petrikó</a:t>
                      </a:r>
                      <a:r>
                        <a:rPr lang="hu-HU" sz="2000" dirty="0">
                          <a:effectLst/>
                        </a:rPr>
                        <a:t> Patrícia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>
                          <a:effectLst/>
                        </a:rPr>
                        <a:t>I.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D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extLst>
                  <a:ext uri="{0D108BD9-81ED-4DB2-BD59-A6C34878D82A}">
                    <a16:rowId xmlns:a16="http://schemas.microsoft.com/office/drawing/2014/main" val="148141433"/>
                  </a:ext>
                </a:extLst>
              </a:tr>
              <a:tr h="2027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2.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Nagy Lili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>
                          <a:effectLst/>
                        </a:rPr>
                        <a:t>II.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 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extLst>
                  <a:ext uri="{0D108BD9-81ED-4DB2-BD59-A6C34878D82A}">
                    <a16:rowId xmlns:a16="http://schemas.microsoft.com/office/drawing/2014/main" val="2028502484"/>
                  </a:ext>
                </a:extLst>
              </a:tr>
              <a:tr h="2027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3.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>
                          <a:effectLst/>
                        </a:rPr>
                        <a:t>Mányi Zsófia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>
                          <a:effectLst/>
                        </a:rPr>
                        <a:t>III.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 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extLst>
                  <a:ext uri="{0D108BD9-81ED-4DB2-BD59-A6C34878D82A}">
                    <a16:rowId xmlns:a16="http://schemas.microsoft.com/office/drawing/2014/main" val="80248032"/>
                  </a:ext>
                </a:extLst>
              </a:tr>
              <a:tr h="2027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4.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>
                          <a:effectLst/>
                        </a:rPr>
                        <a:t>Tóth Máté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>
                          <a:effectLst/>
                        </a:rPr>
                        <a:t>III.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 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extLst>
                  <a:ext uri="{0D108BD9-81ED-4DB2-BD59-A6C34878D82A}">
                    <a16:rowId xmlns:a16="http://schemas.microsoft.com/office/drawing/2014/main" val="2248333039"/>
                  </a:ext>
                </a:extLst>
              </a:tr>
              <a:tr h="4148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5.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>
                          <a:effectLst/>
                        </a:rPr>
                        <a:t>Szilágyi Anna Zsófia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>
                          <a:effectLst/>
                        </a:rPr>
                        <a:t>IV.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 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extLst>
                  <a:ext uri="{0D108BD9-81ED-4DB2-BD59-A6C34878D82A}">
                    <a16:rowId xmlns:a16="http://schemas.microsoft.com/office/drawing/2014/main" val="4206408062"/>
                  </a:ext>
                </a:extLst>
              </a:tr>
              <a:tr h="4148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6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>
                          <a:effectLst/>
                        </a:rPr>
                        <a:t>Tovtin Veronika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IV.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 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extLst>
                  <a:ext uri="{0D108BD9-81ED-4DB2-BD59-A6C34878D82A}">
                    <a16:rowId xmlns:a16="http://schemas.microsoft.com/office/drawing/2014/main" val="1153501890"/>
                  </a:ext>
                </a:extLst>
              </a:tr>
              <a:tr h="2027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7.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>
                          <a:effectLst/>
                        </a:rPr>
                        <a:t>Oláh Viktória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V.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>
                          <a:effectLst/>
                        </a:rPr>
                        <a:t> 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extLst>
                  <a:ext uri="{0D108BD9-81ED-4DB2-BD59-A6C34878D82A}">
                    <a16:rowId xmlns:a16="http://schemas.microsoft.com/office/drawing/2014/main" val="1979392960"/>
                  </a:ext>
                </a:extLst>
              </a:tr>
              <a:tr h="4148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8.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>
                          <a:effectLst/>
                        </a:rPr>
                        <a:t>Győri Lili Panna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V.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>
                          <a:effectLst/>
                        </a:rPr>
                        <a:t> 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extLst>
                  <a:ext uri="{0D108BD9-81ED-4DB2-BD59-A6C34878D82A}">
                    <a16:rowId xmlns:a16="http://schemas.microsoft.com/office/drawing/2014/main" val="2911930741"/>
                  </a:ext>
                </a:extLst>
              </a:tr>
              <a:tr h="4148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9.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>
                          <a:effectLst/>
                        </a:rPr>
                        <a:t>Linzenbold Zselyke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>
                          <a:effectLst/>
                        </a:rPr>
                        <a:t>VI.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 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extLst>
                  <a:ext uri="{0D108BD9-81ED-4DB2-BD59-A6C34878D82A}">
                    <a16:rowId xmlns:a16="http://schemas.microsoft.com/office/drawing/2014/main" val="2842387785"/>
                  </a:ext>
                </a:extLst>
              </a:tr>
              <a:tr h="4148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10.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>
                          <a:effectLst/>
                        </a:rPr>
                        <a:t>Miskolczi Anna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VI.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 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25" marR="63725" marT="0" marB="0"/>
                </a:tc>
                <a:extLst>
                  <a:ext uri="{0D108BD9-81ED-4DB2-BD59-A6C34878D82A}">
                    <a16:rowId xmlns:a16="http://schemas.microsoft.com/office/drawing/2014/main" val="440650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193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A88DA64-7CC8-4EAD-8393-8161946F8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000" b="1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XXXII. Hevesy György Kárpát-medencei Kémiaverseny 2020/21-as tanév</a:t>
            </a:r>
            <a:br>
              <a:rPr lang="hu-H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hu-H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u-H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Iskolai forduló eredménye</a:t>
            </a:r>
            <a:br>
              <a:rPr lang="hu-H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u-H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Évfolyam</a:t>
            </a:r>
            <a:endParaRPr lang="hu-HU" sz="2000" dirty="0"/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5F03DD6A-BC6A-437E-849D-2CB04481C6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1869485"/>
              </p:ext>
            </p:extLst>
          </p:nvPr>
        </p:nvGraphicFramePr>
        <p:xfrm>
          <a:off x="1725433" y="2663687"/>
          <a:ext cx="8754386" cy="13255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2085">
                  <a:extLst>
                    <a:ext uri="{9D8B030D-6E8A-4147-A177-3AD203B41FA5}">
                      <a16:colId xmlns:a16="http://schemas.microsoft.com/office/drawing/2014/main" val="1121414289"/>
                    </a:ext>
                  </a:extLst>
                </a:gridCol>
                <a:gridCol w="5379913">
                  <a:extLst>
                    <a:ext uri="{9D8B030D-6E8A-4147-A177-3AD203B41FA5}">
                      <a16:colId xmlns:a16="http://schemas.microsoft.com/office/drawing/2014/main" val="4194885435"/>
                    </a:ext>
                  </a:extLst>
                </a:gridCol>
                <a:gridCol w="1250753">
                  <a:extLst>
                    <a:ext uri="{9D8B030D-6E8A-4147-A177-3AD203B41FA5}">
                      <a16:colId xmlns:a16="http://schemas.microsoft.com/office/drawing/2014/main" val="1660989166"/>
                    </a:ext>
                  </a:extLst>
                </a:gridCol>
                <a:gridCol w="1251635">
                  <a:extLst>
                    <a:ext uri="{9D8B030D-6E8A-4147-A177-3AD203B41FA5}">
                      <a16:colId xmlns:a16="http://schemas.microsoft.com/office/drawing/2014/main" val="1900215258"/>
                    </a:ext>
                  </a:extLst>
                </a:gridCol>
              </a:tblGrid>
              <a:tr h="5264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400" dirty="0">
                          <a:effectLst/>
                        </a:rPr>
                        <a:t> 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8. ÉVFOLYAM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>
                          <a:effectLst/>
                        </a:rPr>
                        <a:t> 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4304974"/>
                  </a:ext>
                </a:extLst>
              </a:tr>
              <a:tr h="7991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1.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Molnár Jázmin 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I.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dirty="0">
                          <a:effectLst/>
                        </a:rPr>
                        <a:t>D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9616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1132888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Office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Univers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268</Words>
  <Application>Microsoft Office PowerPoint</Application>
  <PresentationFormat>Szélesvásznú</PresentationFormat>
  <Paragraphs>103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0" baseType="lpstr">
      <vt:lpstr>Arial</vt:lpstr>
      <vt:lpstr>Calibri</vt:lpstr>
      <vt:lpstr>Gill Sans Nova</vt:lpstr>
      <vt:lpstr>GradientVTI</vt:lpstr>
      <vt:lpstr>Kémia versenyek Eredményei</vt:lpstr>
      <vt:lpstr>Curie Kémia Emlékverseny  Debreceni területi forduló 7. ÉVFOLYAM </vt:lpstr>
      <vt:lpstr>CURIE KÉMIA EMLÉKVERSENY DEBRECENI TERÜLETI FORDULÓ 8. ÉVFOLYAM</vt:lpstr>
      <vt:lpstr> DCURIE KÉMIA EMLÉKVERSENY Curie ORSZÁGOS DÖNTŐ DEBRECENI TERÜLETI FORDULÓ 8. ÉVFOLYAMETI FORDULÓ 8. ÉVFOLYAM</vt:lpstr>
      <vt:lpstr>XXXII. Hevesy György Kárpát-medencei Kémiaverseny 2020/21-as tanév  Iskolai forduló eredménye 7. Évfolyam</vt:lpstr>
      <vt:lpstr>XXXII. Hevesy György Kárpát-medencei Kémiaverseny 2020/21-as tanév  Iskolai forduló eredménye 8. Évfolyam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Kémia versenyek</dc:title>
  <dc:creator>Józsefné Horváth</dc:creator>
  <cp:lastModifiedBy>Brom72@sulid.hu</cp:lastModifiedBy>
  <cp:revision>9</cp:revision>
  <dcterms:created xsi:type="dcterms:W3CDTF">2021-05-19T15:13:53Z</dcterms:created>
  <dcterms:modified xsi:type="dcterms:W3CDTF">2021-05-26T15:27:41Z</dcterms:modified>
</cp:coreProperties>
</file>